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9" r:id="rId4"/>
    <p:sldId id="270" r:id="rId5"/>
    <p:sldId id="271" r:id="rId6"/>
    <p:sldId id="272" r:id="rId7"/>
    <p:sldId id="262" r:id="rId8"/>
    <p:sldId id="260" r:id="rId9"/>
    <p:sldId id="258" r:id="rId10"/>
    <p:sldId id="259" r:id="rId11"/>
    <p:sldId id="263" r:id="rId12"/>
    <p:sldId id="264" r:id="rId13"/>
    <p:sldId id="265" r:id="rId14"/>
    <p:sldId id="267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5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6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hyperlink" Target="http://www.ed.ac.uk/is/data-training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hyperlink" Target="http://www.ed.ac.uk/is/research-data-service" TargetMode="External"/><Relationship Id="rId1" Type="http://schemas.openxmlformats.org/officeDocument/2006/relationships/hyperlink" Target="mailto:data-support@ed.ac.uk" TargetMode="External"/><Relationship Id="rId6" Type="http://schemas.openxmlformats.org/officeDocument/2006/relationships/hyperlink" Target="https://twitter.com/ResearchDataUoE" TargetMode="External"/><Relationship Id="rId11" Type="http://schemas.openxmlformats.org/officeDocument/2006/relationships/image" Target="../media/image9.png"/><Relationship Id="rId5" Type="http://schemas.openxmlformats.org/officeDocument/2006/relationships/hyperlink" Target="http://datablog.is.ed.ac.uk/" TargetMode="External"/><Relationship Id="rId10" Type="http://schemas.openxmlformats.org/officeDocument/2006/relationships/image" Target="../media/image8.svg"/><Relationship Id="rId4" Type="http://schemas.openxmlformats.org/officeDocument/2006/relationships/hyperlink" Target="https://www.ed.ac.uk/information-services/research-support/research-data-service/guidance" TargetMode="External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hyperlink" Target="http://datablog.is.ed.ac.uk/" TargetMode="External"/><Relationship Id="rId3" Type="http://schemas.openxmlformats.org/officeDocument/2006/relationships/hyperlink" Target="mailto:data-support@ed.ac.uk" TargetMode="External"/><Relationship Id="rId7" Type="http://schemas.openxmlformats.org/officeDocument/2006/relationships/image" Target="../media/image9.png"/><Relationship Id="rId12" Type="http://schemas.openxmlformats.org/officeDocument/2006/relationships/image" Target="../media/image12.sv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hyperlink" Target="http://www.ed.ac.uk/is/research-data-service" TargetMode="External"/><Relationship Id="rId11" Type="http://schemas.openxmlformats.org/officeDocument/2006/relationships/image" Target="../media/image11.png"/><Relationship Id="rId5" Type="http://schemas.openxmlformats.org/officeDocument/2006/relationships/image" Target="../media/image8.svg"/><Relationship Id="rId10" Type="http://schemas.openxmlformats.org/officeDocument/2006/relationships/hyperlink" Target="https://www.ed.ac.uk/information-services/research-support/research-data-service/guidance" TargetMode="External"/><Relationship Id="rId4" Type="http://schemas.openxmlformats.org/officeDocument/2006/relationships/image" Target="../media/image7.png"/><Relationship Id="rId9" Type="http://schemas.openxmlformats.org/officeDocument/2006/relationships/hyperlink" Target="http://www.ed.ac.uk/is/data-training" TargetMode="External"/><Relationship Id="rId14" Type="http://schemas.openxmlformats.org/officeDocument/2006/relationships/hyperlink" Target="https://twitter.com/ResearchDataUoE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7D2199-AD2A-4C36-8DD6-08582CFEA26C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E5D940-4061-42D2-A4F7-32BDF8798C23}">
      <dgm:prSet/>
      <dgm:spPr/>
      <dgm:t>
        <a:bodyPr/>
        <a:lstStyle/>
        <a:p>
          <a:r>
            <a:rPr lang="en-GB" dirty="0"/>
            <a:t>General RDM queries to </a:t>
          </a:r>
          <a:r>
            <a:rPr lang="en-GB" dirty="0">
              <a:hlinkClick xmlns:r="http://schemas.openxmlformats.org/officeDocument/2006/relationships" r:id="rId1"/>
            </a:rPr>
            <a:t>data-support@ed.ac.uk</a:t>
          </a:r>
          <a:r>
            <a:rPr lang="en-GB" dirty="0"/>
            <a:t> </a:t>
          </a:r>
          <a:endParaRPr lang="en-US" dirty="0"/>
        </a:p>
      </dgm:t>
    </dgm:pt>
    <dgm:pt modelId="{00FE2614-9E5C-4838-8D7E-0B33ACDEC55E}" type="parTrans" cxnId="{27BDB083-C2D5-4894-837F-A3BA408D17E2}">
      <dgm:prSet/>
      <dgm:spPr/>
      <dgm:t>
        <a:bodyPr/>
        <a:lstStyle/>
        <a:p>
          <a:endParaRPr lang="en-US"/>
        </a:p>
      </dgm:t>
    </dgm:pt>
    <dgm:pt modelId="{CF63288B-47D8-40A0-977A-54978EFC2BC5}" type="sibTrans" cxnId="{27BDB083-C2D5-4894-837F-A3BA408D17E2}">
      <dgm:prSet/>
      <dgm:spPr/>
      <dgm:t>
        <a:bodyPr/>
        <a:lstStyle/>
        <a:p>
          <a:endParaRPr lang="en-US"/>
        </a:p>
      </dgm:t>
    </dgm:pt>
    <dgm:pt modelId="{1A8AE98C-A17A-45DA-9A03-8A9BB7233087}">
      <dgm:prSet/>
      <dgm:spPr/>
      <dgm:t>
        <a:bodyPr/>
        <a:lstStyle/>
        <a:p>
          <a:r>
            <a:rPr lang="en-GB" dirty="0"/>
            <a:t>Research Data Service website: </a:t>
          </a:r>
          <a:r>
            <a:rPr lang="en-GB" dirty="0">
              <a:hlinkClick xmlns:r="http://schemas.openxmlformats.org/officeDocument/2006/relationships" r:id="rId2"/>
            </a:rPr>
            <a:t>http://www.ed.ac.uk/is/research-data-service</a:t>
          </a:r>
          <a:r>
            <a:rPr lang="en-GB" dirty="0"/>
            <a:t>   </a:t>
          </a:r>
          <a:endParaRPr lang="en-US" dirty="0"/>
        </a:p>
      </dgm:t>
    </dgm:pt>
    <dgm:pt modelId="{4F003C89-7096-4B3D-989C-AC6A224C207C}" type="parTrans" cxnId="{77670B92-9294-4356-B41B-CB696C5AAA76}">
      <dgm:prSet/>
      <dgm:spPr/>
      <dgm:t>
        <a:bodyPr/>
        <a:lstStyle/>
        <a:p>
          <a:endParaRPr lang="en-US"/>
        </a:p>
      </dgm:t>
    </dgm:pt>
    <dgm:pt modelId="{6C437810-A818-4FF0-8D69-723EA8DFFB86}" type="sibTrans" cxnId="{77670B92-9294-4356-B41B-CB696C5AAA76}">
      <dgm:prSet/>
      <dgm:spPr/>
      <dgm:t>
        <a:bodyPr/>
        <a:lstStyle/>
        <a:p>
          <a:endParaRPr lang="en-US"/>
        </a:p>
      </dgm:t>
    </dgm:pt>
    <dgm:pt modelId="{ED4684EE-4516-4B3A-98E8-8922CC5CE6A5}">
      <dgm:prSet/>
      <dgm:spPr/>
      <dgm:t>
        <a:bodyPr/>
        <a:lstStyle/>
        <a:p>
          <a:r>
            <a:rPr lang="en-GB" dirty="0"/>
            <a:t>Training courses: </a:t>
          </a:r>
          <a:r>
            <a:rPr lang="en-GB" dirty="0">
              <a:hlinkClick xmlns:r="http://schemas.openxmlformats.org/officeDocument/2006/relationships" r:id="rId3"/>
            </a:rPr>
            <a:t>www.ed.ac.uk/is/data-training</a:t>
          </a:r>
          <a:endParaRPr lang="en-GB" dirty="0"/>
        </a:p>
        <a:p>
          <a:r>
            <a:rPr lang="en-GB" dirty="0"/>
            <a:t>Guidance documents:  </a:t>
          </a:r>
          <a:r>
            <a:rPr lang="en-US" dirty="0">
              <a:hlinkClick xmlns:r="http://schemas.openxmlformats.org/officeDocument/2006/relationships" r:id="rId4"/>
            </a:rPr>
            <a:t>https://www.ed.ac.uk/information-services/research-support/research-data-service/guidance</a:t>
          </a:r>
          <a:r>
            <a:rPr lang="en-US" dirty="0"/>
            <a:t> </a:t>
          </a:r>
        </a:p>
      </dgm:t>
    </dgm:pt>
    <dgm:pt modelId="{37F5D2C2-94B7-4CBA-ABC6-9A1A7F781187}" type="parTrans" cxnId="{A07B2FEC-EB3E-4F83-9B68-0DD1A02BAA15}">
      <dgm:prSet/>
      <dgm:spPr/>
      <dgm:t>
        <a:bodyPr/>
        <a:lstStyle/>
        <a:p>
          <a:endParaRPr lang="en-US"/>
        </a:p>
      </dgm:t>
    </dgm:pt>
    <dgm:pt modelId="{CA6C7691-06CD-4808-BBFB-19D2118650F5}" type="sibTrans" cxnId="{A07B2FEC-EB3E-4F83-9B68-0DD1A02BAA15}">
      <dgm:prSet/>
      <dgm:spPr/>
      <dgm:t>
        <a:bodyPr/>
        <a:lstStyle/>
        <a:p>
          <a:endParaRPr lang="en-US"/>
        </a:p>
      </dgm:t>
    </dgm:pt>
    <dgm:pt modelId="{EDCC717F-2F41-42D2-8667-327760628202}">
      <dgm:prSet/>
      <dgm:spPr/>
      <dgm:t>
        <a:bodyPr/>
        <a:lstStyle/>
        <a:p>
          <a:r>
            <a:rPr lang="en-GB" dirty="0"/>
            <a:t>RDS blog: </a:t>
          </a:r>
          <a:r>
            <a:rPr lang="en-GB" dirty="0">
              <a:hlinkClick xmlns:r="http://schemas.openxmlformats.org/officeDocument/2006/relationships" r:id="rId5"/>
            </a:rPr>
            <a:t>http://datablog.is.ed.ac.uk</a:t>
          </a:r>
          <a:endParaRPr lang="en-GB" dirty="0"/>
        </a:p>
        <a:p>
          <a:r>
            <a:rPr lang="en-GB" dirty="0"/>
            <a:t>Twitter feed: </a:t>
          </a:r>
          <a:r>
            <a:rPr lang="en-US" dirty="0">
              <a:hlinkClick xmlns:r="http://schemas.openxmlformats.org/officeDocument/2006/relationships" r:id="rId6"/>
            </a:rPr>
            <a:t>https://twitter.com/ResearchDataUoE</a:t>
          </a:r>
          <a:r>
            <a:rPr lang="en-US" dirty="0"/>
            <a:t> </a:t>
          </a:r>
        </a:p>
      </dgm:t>
    </dgm:pt>
    <dgm:pt modelId="{B6D03F57-D3AD-427C-9B38-68DB51E15A74}" type="parTrans" cxnId="{108A1930-5794-464D-8F5B-FAD4AA29439A}">
      <dgm:prSet/>
      <dgm:spPr/>
      <dgm:t>
        <a:bodyPr/>
        <a:lstStyle/>
        <a:p>
          <a:endParaRPr lang="en-US"/>
        </a:p>
      </dgm:t>
    </dgm:pt>
    <dgm:pt modelId="{14227393-05BA-435C-9390-FB6CFC07ED8F}" type="sibTrans" cxnId="{108A1930-5794-464D-8F5B-FAD4AA29439A}">
      <dgm:prSet/>
      <dgm:spPr/>
      <dgm:t>
        <a:bodyPr/>
        <a:lstStyle/>
        <a:p>
          <a:endParaRPr lang="en-US"/>
        </a:p>
      </dgm:t>
    </dgm:pt>
    <dgm:pt modelId="{EFA6AEDC-566A-4A0F-8222-2907A1BAA26F}" type="pres">
      <dgm:prSet presAssocID="{397D2199-AD2A-4C36-8DD6-08582CFEA26C}" presName="root" presStyleCnt="0">
        <dgm:presLayoutVars>
          <dgm:dir/>
          <dgm:resizeHandles val="exact"/>
        </dgm:presLayoutVars>
      </dgm:prSet>
      <dgm:spPr/>
    </dgm:pt>
    <dgm:pt modelId="{8B635267-5F74-4D01-9B8E-855007C50180}" type="pres">
      <dgm:prSet presAssocID="{69E5D940-4061-42D2-A4F7-32BDF8798C23}" presName="compNode" presStyleCnt="0"/>
      <dgm:spPr/>
    </dgm:pt>
    <dgm:pt modelId="{8AF483FB-2D5E-49D3-A114-56A138744554}" type="pres">
      <dgm:prSet presAssocID="{69E5D940-4061-42D2-A4F7-32BDF8798C23}" presName="bgRect" presStyleLbl="bgShp" presStyleIdx="0" presStyleCnt="4"/>
      <dgm:spPr/>
    </dgm:pt>
    <dgm:pt modelId="{658DBAAC-A598-4541-8726-297ED1E9D9E0}" type="pres">
      <dgm:prSet presAssocID="{69E5D940-4061-42D2-A4F7-32BDF8798C23}" presName="iconRect" presStyleLbl="node1" presStyleIdx="0" presStyleCnt="4"/>
      <dgm:spPr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EA03CAA4-8A1F-4E65-93E7-4E5DD4FA0370}" type="pres">
      <dgm:prSet presAssocID="{69E5D940-4061-42D2-A4F7-32BDF8798C23}" presName="spaceRect" presStyleCnt="0"/>
      <dgm:spPr/>
    </dgm:pt>
    <dgm:pt modelId="{2765AB0E-C70E-49FE-9E69-EB79FBE4150C}" type="pres">
      <dgm:prSet presAssocID="{69E5D940-4061-42D2-A4F7-32BDF8798C23}" presName="parTx" presStyleLbl="revTx" presStyleIdx="0" presStyleCnt="4">
        <dgm:presLayoutVars>
          <dgm:chMax val="0"/>
          <dgm:chPref val="0"/>
        </dgm:presLayoutVars>
      </dgm:prSet>
      <dgm:spPr/>
    </dgm:pt>
    <dgm:pt modelId="{B43F97F1-D19D-48E7-AB6A-5F78A71A6AFA}" type="pres">
      <dgm:prSet presAssocID="{CF63288B-47D8-40A0-977A-54978EFC2BC5}" presName="sibTrans" presStyleCnt="0"/>
      <dgm:spPr/>
    </dgm:pt>
    <dgm:pt modelId="{999D4ED5-511A-45B7-8C99-7B2ACD0DFCBF}" type="pres">
      <dgm:prSet presAssocID="{1A8AE98C-A17A-45DA-9A03-8A9BB7233087}" presName="compNode" presStyleCnt="0"/>
      <dgm:spPr/>
    </dgm:pt>
    <dgm:pt modelId="{24BF7E6F-1139-482C-8706-9DE781253666}" type="pres">
      <dgm:prSet presAssocID="{1A8AE98C-A17A-45DA-9A03-8A9BB7233087}" presName="bgRect" presStyleLbl="bgShp" presStyleIdx="1" presStyleCnt="4"/>
      <dgm:spPr/>
    </dgm:pt>
    <dgm:pt modelId="{9FC637F5-41D0-4FC2-AEA3-9CE9D9CBB8D6}" type="pres">
      <dgm:prSet presAssocID="{1A8AE98C-A17A-45DA-9A03-8A9BB7233087}" presName="iconRect" presStyleLbl="node1" presStyleIdx="1" presStyleCnt="4"/>
      <dgm:spPr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ternet"/>
        </a:ext>
      </dgm:extLst>
    </dgm:pt>
    <dgm:pt modelId="{F794C8FC-08E8-475C-B58B-41C417BA71F8}" type="pres">
      <dgm:prSet presAssocID="{1A8AE98C-A17A-45DA-9A03-8A9BB7233087}" presName="spaceRect" presStyleCnt="0"/>
      <dgm:spPr/>
    </dgm:pt>
    <dgm:pt modelId="{AFEB81B4-52FF-47A8-A756-B8EC89434E8C}" type="pres">
      <dgm:prSet presAssocID="{1A8AE98C-A17A-45DA-9A03-8A9BB7233087}" presName="parTx" presStyleLbl="revTx" presStyleIdx="1" presStyleCnt="4">
        <dgm:presLayoutVars>
          <dgm:chMax val="0"/>
          <dgm:chPref val="0"/>
        </dgm:presLayoutVars>
      </dgm:prSet>
      <dgm:spPr/>
    </dgm:pt>
    <dgm:pt modelId="{1061F8D7-739B-4940-9928-6F2F93EDBA07}" type="pres">
      <dgm:prSet presAssocID="{6C437810-A818-4FF0-8D69-723EA8DFFB86}" presName="sibTrans" presStyleCnt="0"/>
      <dgm:spPr/>
    </dgm:pt>
    <dgm:pt modelId="{0A666D86-EA13-4285-AD94-A7A10AD0B41F}" type="pres">
      <dgm:prSet presAssocID="{ED4684EE-4516-4B3A-98E8-8922CC5CE6A5}" presName="compNode" presStyleCnt="0"/>
      <dgm:spPr/>
    </dgm:pt>
    <dgm:pt modelId="{8A102A99-4B8C-4B39-918D-2FB250F1999C}" type="pres">
      <dgm:prSet presAssocID="{ED4684EE-4516-4B3A-98E8-8922CC5CE6A5}" presName="bgRect" presStyleLbl="bgShp" presStyleIdx="2" presStyleCnt="4"/>
      <dgm:spPr/>
    </dgm:pt>
    <dgm:pt modelId="{32B5A47D-BC8A-4D8C-A2B9-DB7E5AF2AE7B}" type="pres">
      <dgm:prSet presAssocID="{ED4684EE-4516-4B3A-98E8-8922CC5CE6A5}" presName="iconRect" presStyleLbl="node1" presStyleIdx="2" presStyleCnt="4"/>
      <dgm:spPr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C30CA430-6F84-4D52-A05A-DEA7605D15E4}" type="pres">
      <dgm:prSet presAssocID="{ED4684EE-4516-4B3A-98E8-8922CC5CE6A5}" presName="spaceRect" presStyleCnt="0"/>
      <dgm:spPr/>
    </dgm:pt>
    <dgm:pt modelId="{2C9DC8F2-4D9D-4EA5-A54C-D8C63E6797FA}" type="pres">
      <dgm:prSet presAssocID="{ED4684EE-4516-4B3A-98E8-8922CC5CE6A5}" presName="parTx" presStyleLbl="revTx" presStyleIdx="2" presStyleCnt="4">
        <dgm:presLayoutVars>
          <dgm:chMax val="0"/>
          <dgm:chPref val="0"/>
        </dgm:presLayoutVars>
      </dgm:prSet>
      <dgm:spPr/>
    </dgm:pt>
    <dgm:pt modelId="{D275676E-E068-442B-A130-0516481A61A4}" type="pres">
      <dgm:prSet presAssocID="{CA6C7691-06CD-4808-BBFB-19D2118650F5}" presName="sibTrans" presStyleCnt="0"/>
      <dgm:spPr/>
    </dgm:pt>
    <dgm:pt modelId="{2BE6E9AA-4B1F-426F-8C23-A82B31E2A921}" type="pres">
      <dgm:prSet presAssocID="{EDCC717F-2F41-42D2-8667-327760628202}" presName="compNode" presStyleCnt="0"/>
      <dgm:spPr/>
    </dgm:pt>
    <dgm:pt modelId="{7C17A1DC-CF9B-4E5B-90EF-946E84011132}" type="pres">
      <dgm:prSet presAssocID="{EDCC717F-2F41-42D2-8667-327760628202}" presName="bgRect" presStyleLbl="bgShp" presStyleIdx="3" presStyleCnt="4"/>
      <dgm:spPr/>
    </dgm:pt>
    <dgm:pt modelId="{BA4150FB-8DA8-4CE9-88B2-228206247156}" type="pres">
      <dgm:prSet presAssocID="{EDCC717F-2F41-42D2-8667-327760628202}" presName="iconRect" presStyleLbl="node1" presStyleIdx="3" presStyleCnt="4"/>
      <dgm:spPr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5DDF635D-0278-49F7-9531-E7DE6E4AFA35}" type="pres">
      <dgm:prSet presAssocID="{EDCC717F-2F41-42D2-8667-327760628202}" presName="spaceRect" presStyleCnt="0"/>
      <dgm:spPr/>
    </dgm:pt>
    <dgm:pt modelId="{35E43539-AC23-43B2-AED0-2DEB266A2E13}" type="pres">
      <dgm:prSet presAssocID="{EDCC717F-2F41-42D2-8667-327760628202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C1F2E802-2C5E-4A1C-88ED-CD3C4632FE66}" type="presOf" srcId="{397D2199-AD2A-4C36-8DD6-08582CFEA26C}" destId="{EFA6AEDC-566A-4A0F-8222-2907A1BAA26F}" srcOrd="0" destOrd="0" presId="urn:microsoft.com/office/officeart/2018/2/layout/IconVerticalSolidList"/>
    <dgm:cxn modelId="{FAF25A04-860F-4DB9-B4BB-28A4F1BEB56D}" type="presOf" srcId="{1A8AE98C-A17A-45DA-9A03-8A9BB7233087}" destId="{AFEB81B4-52FF-47A8-A756-B8EC89434E8C}" srcOrd="0" destOrd="0" presId="urn:microsoft.com/office/officeart/2018/2/layout/IconVerticalSolidList"/>
    <dgm:cxn modelId="{25F7FC28-3340-4BAE-8F80-297B90B95715}" type="presOf" srcId="{69E5D940-4061-42D2-A4F7-32BDF8798C23}" destId="{2765AB0E-C70E-49FE-9E69-EB79FBE4150C}" srcOrd="0" destOrd="0" presId="urn:microsoft.com/office/officeart/2018/2/layout/IconVerticalSolidList"/>
    <dgm:cxn modelId="{108A1930-5794-464D-8F5B-FAD4AA29439A}" srcId="{397D2199-AD2A-4C36-8DD6-08582CFEA26C}" destId="{EDCC717F-2F41-42D2-8667-327760628202}" srcOrd="3" destOrd="0" parTransId="{B6D03F57-D3AD-427C-9B38-68DB51E15A74}" sibTransId="{14227393-05BA-435C-9390-FB6CFC07ED8F}"/>
    <dgm:cxn modelId="{81ABDB79-C2D4-4804-B6A6-0CB7D180A3BE}" type="presOf" srcId="{ED4684EE-4516-4B3A-98E8-8922CC5CE6A5}" destId="{2C9DC8F2-4D9D-4EA5-A54C-D8C63E6797FA}" srcOrd="0" destOrd="0" presId="urn:microsoft.com/office/officeart/2018/2/layout/IconVerticalSolidList"/>
    <dgm:cxn modelId="{27BDB083-C2D5-4894-837F-A3BA408D17E2}" srcId="{397D2199-AD2A-4C36-8DD6-08582CFEA26C}" destId="{69E5D940-4061-42D2-A4F7-32BDF8798C23}" srcOrd="0" destOrd="0" parTransId="{00FE2614-9E5C-4838-8D7E-0B33ACDEC55E}" sibTransId="{CF63288B-47D8-40A0-977A-54978EFC2BC5}"/>
    <dgm:cxn modelId="{77670B92-9294-4356-B41B-CB696C5AAA76}" srcId="{397D2199-AD2A-4C36-8DD6-08582CFEA26C}" destId="{1A8AE98C-A17A-45DA-9A03-8A9BB7233087}" srcOrd="1" destOrd="0" parTransId="{4F003C89-7096-4B3D-989C-AC6A224C207C}" sibTransId="{6C437810-A818-4FF0-8D69-723EA8DFFB86}"/>
    <dgm:cxn modelId="{A07B2FEC-EB3E-4F83-9B68-0DD1A02BAA15}" srcId="{397D2199-AD2A-4C36-8DD6-08582CFEA26C}" destId="{ED4684EE-4516-4B3A-98E8-8922CC5CE6A5}" srcOrd="2" destOrd="0" parTransId="{37F5D2C2-94B7-4CBA-ABC6-9A1A7F781187}" sibTransId="{CA6C7691-06CD-4808-BBFB-19D2118650F5}"/>
    <dgm:cxn modelId="{B53322FE-9DAB-433C-9D90-D1BD04C74714}" type="presOf" srcId="{EDCC717F-2F41-42D2-8667-327760628202}" destId="{35E43539-AC23-43B2-AED0-2DEB266A2E13}" srcOrd="0" destOrd="0" presId="urn:microsoft.com/office/officeart/2018/2/layout/IconVerticalSolidList"/>
    <dgm:cxn modelId="{1D4F6616-5123-4BB5-B728-108E39D4B582}" type="presParOf" srcId="{EFA6AEDC-566A-4A0F-8222-2907A1BAA26F}" destId="{8B635267-5F74-4D01-9B8E-855007C50180}" srcOrd="0" destOrd="0" presId="urn:microsoft.com/office/officeart/2018/2/layout/IconVerticalSolidList"/>
    <dgm:cxn modelId="{B5E0F545-71E1-4761-A4A8-CDFB734FC1C7}" type="presParOf" srcId="{8B635267-5F74-4D01-9B8E-855007C50180}" destId="{8AF483FB-2D5E-49D3-A114-56A138744554}" srcOrd="0" destOrd="0" presId="urn:microsoft.com/office/officeart/2018/2/layout/IconVerticalSolidList"/>
    <dgm:cxn modelId="{A09678E8-B81A-43CD-83EE-B6B883784685}" type="presParOf" srcId="{8B635267-5F74-4D01-9B8E-855007C50180}" destId="{658DBAAC-A598-4541-8726-297ED1E9D9E0}" srcOrd="1" destOrd="0" presId="urn:microsoft.com/office/officeart/2018/2/layout/IconVerticalSolidList"/>
    <dgm:cxn modelId="{F1A8B657-8372-47FD-9352-4DF14B84C00F}" type="presParOf" srcId="{8B635267-5F74-4D01-9B8E-855007C50180}" destId="{EA03CAA4-8A1F-4E65-93E7-4E5DD4FA0370}" srcOrd="2" destOrd="0" presId="urn:microsoft.com/office/officeart/2018/2/layout/IconVerticalSolidList"/>
    <dgm:cxn modelId="{F3F06FB5-ABAB-4978-8A11-841047E61D90}" type="presParOf" srcId="{8B635267-5F74-4D01-9B8E-855007C50180}" destId="{2765AB0E-C70E-49FE-9E69-EB79FBE4150C}" srcOrd="3" destOrd="0" presId="urn:microsoft.com/office/officeart/2018/2/layout/IconVerticalSolidList"/>
    <dgm:cxn modelId="{37E8C99F-0946-460F-99E1-4B454B66FE69}" type="presParOf" srcId="{EFA6AEDC-566A-4A0F-8222-2907A1BAA26F}" destId="{B43F97F1-D19D-48E7-AB6A-5F78A71A6AFA}" srcOrd="1" destOrd="0" presId="urn:microsoft.com/office/officeart/2018/2/layout/IconVerticalSolidList"/>
    <dgm:cxn modelId="{9EFDB96B-65C7-452C-B03D-C0F63E7DAE5D}" type="presParOf" srcId="{EFA6AEDC-566A-4A0F-8222-2907A1BAA26F}" destId="{999D4ED5-511A-45B7-8C99-7B2ACD0DFCBF}" srcOrd="2" destOrd="0" presId="urn:microsoft.com/office/officeart/2018/2/layout/IconVerticalSolidList"/>
    <dgm:cxn modelId="{60B7878F-F016-4F03-9C87-0E966BFB39A4}" type="presParOf" srcId="{999D4ED5-511A-45B7-8C99-7B2ACD0DFCBF}" destId="{24BF7E6F-1139-482C-8706-9DE781253666}" srcOrd="0" destOrd="0" presId="urn:microsoft.com/office/officeart/2018/2/layout/IconVerticalSolidList"/>
    <dgm:cxn modelId="{1FD82D91-7788-4BCE-AC5E-280551A7D4FC}" type="presParOf" srcId="{999D4ED5-511A-45B7-8C99-7B2ACD0DFCBF}" destId="{9FC637F5-41D0-4FC2-AEA3-9CE9D9CBB8D6}" srcOrd="1" destOrd="0" presId="urn:microsoft.com/office/officeart/2018/2/layout/IconVerticalSolidList"/>
    <dgm:cxn modelId="{99F29659-AF2D-4776-A87C-8237F3E344D3}" type="presParOf" srcId="{999D4ED5-511A-45B7-8C99-7B2ACD0DFCBF}" destId="{F794C8FC-08E8-475C-B58B-41C417BA71F8}" srcOrd="2" destOrd="0" presId="urn:microsoft.com/office/officeart/2018/2/layout/IconVerticalSolidList"/>
    <dgm:cxn modelId="{BA3AA4D5-301F-4BA4-8F47-02FEA47B37C8}" type="presParOf" srcId="{999D4ED5-511A-45B7-8C99-7B2ACD0DFCBF}" destId="{AFEB81B4-52FF-47A8-A756-B8EC89434E8C}" srcOrd="3" destOrd="0" presId="urn:microsoft.com/office/officeart/2018/2/layout/IconVerticalSolidList"/>
    <dgm:cxn modelId="{02A43405-307D-44CF-8DCC-557A6B7B2843}" type="presParOf" srcId="{EFA6AEDC-566A-4A0F-8222-2907A1BAA26F}" destId="{1061F8D7-739B-4940-9928-6F2F93EDBA07}" srcOrd="3" destOrd="0" presId="urn:microsoft.com/office/officeart/2018/2/layout/IconVerticalSolidList"/>
    <dgm:cxn modelId="{E241DC51-E35B-4662-8330-DE8F8868ABAD}" type="presParOf" srcId="{EFA6AEDC-566A-4A0F-8222-2907A1BAA26F}" destId="{0A666D86-EA13-4285-AD94-A7A10AD0B41F}" srcOrd="4" destOrd="0" presId="urn:microsoft.com/office/officeart/2018/2/layout/IconVerticalSolidList"/>
    <dgm:cxn modelId="{B572E210-5E80-44F2-A5BC-32866CE682FF}" type="presParOf" srcId="{0A666D86-EA13-4285-AD94-A7A10AD0B41F}" destId="{8A102A99-4B8C-4B39-918D-2FB250F1999C}" srcOrd="0" destOrd="0" presId="urn:microsoft.com/office/officeart/2018/2/layout/IconVerticalSolidList"/>
    <dgm:cxn modelId="{F9564AE6-D6DE-48DB-9298-842BC4C4CB69}" type="presParOf" srcId="{0A666D86-EA13-4285-AD94-A7A10AD0B41F}" destId="{32B5A47D-BC8A-4D8C-A2B9-DB7E5AF2AE7B}" srcOrd="1" destOrd="0" presId="urn:microsoft.com/office/officeart/2018/2/layout/IconVerticalSolidList"/>
    <dgm:cxn modelId="{370CE765-5386-48BC-B4B3-84706694BEAD}" type="presParOf" srcId="{0A666D86-EA13-4285-AD94-A7A10AD0B41F}" destId="{C30CA430-6F84-4D52-A05A-DEA7605D15E4}" srcOrd="2" destOrd="0" presId="urn:microsoft.com/office/officeart/2018/2/layout/IconVerticalSolidList"/>
    <dgm:cxn modelId="{BA2151BD-9F31-41E1-BF6D-CAA5EDD1043B}" type="presParOf" srcId="{0A666D86-EA13-4285-AD94-A7A10AD0B41F}" destId="{2C9DC8F2-4D9D-4EA5-A54C-D8C63E6797FA}" srcOrd="3" destOrd="0" presId="urn:microsoft.com/office/officeart/2018/2/layout/IconVerticalSolidList"/>
    <dgm:cxn modelId="{FF486820-8A06-4CF5-8C87-5371F9809D71}" type="presParOf" srcId="{EFA6AEDC-566A-4A0F-8222-2907A1BAA26F}" destId="{D275676E-E068-442B-A130-0516481A61A4}" srcOrd="5" destOrd="0" presId="urn:microsoft.com/office/officeart/2018/2/layout/IconVerticalSolidList"/>
    <dgm:cxn modelId="{E5DBABEA-89F2-4892-A914-DAAE05B1E272}" type="presParOf" srcId="{EFA6AEDC-566A-4A0F-8222-2907A1BAA26F}" destId="{2BE6E9AA-4B1F-426F-8C23-A82B31E2A921}" srcOrd="6" destOrd="0" presId="urn:microsoft.com/office/officeart/2018/2/layout/IconVerticalSolidList"/>
    <dgm:cxn modelId="{46AD9E91-C27E-4CC0-A211-E63893A00675}" type="presParOf" srcId="{2BE6E9AA-4B1F-426F-8C23-A82B31E2A921}" destId="{7C17A1DC-CF9B-4E5B-90EF-946E84011132}" srcOrd="0" destOrd="0" presId="urn:microsoft.com/office/officeart/2018/2/layout/IconVerticalSolidList"/>
    <dgm:cxn modelId="{E956E8BE-88A9-4EAB-9F07-59019755F8F1}" type="presParOf" srcId="{2BE6E9AA-4B1F-426F-8C23-A82B31E2A921}" destId="{BA4150FB-8DA8-4CE9-88B2-228206247156}" srcOrd="1" destOrd="0" presId="urn:microsoft.com/office/officeart/2018/2/layout/IconVerticalSolidList"/>
    <dgm:cxn modelId="{B1BDC014-643C-4CA9-8251-0B82F1FC2020}" type="presParOf" srcId="{2BE6E9AA-4B1F-426F-8C23-A82B31E2A921}" destId="{5DDF635D-0278-49F7-9531-E7DE6E4AFA35}" srcOrd="2" destOrd="0" presId="urn:microsoft.com/office/officeart/2018/2/layout/IconVerticalSolidList"/>
    <dgm:cxn modelId="{B4B577D4-B761-46E9-8E2E-61AA94446A55}" type="presParOf" srcId="{2BE6E9AA-4B1F-426F-8C23-A82B31E2A921}" destId="{35E43539-AC23-43B2-AED0-2DEB266A2E1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F483FB-2D5E-49D3-A114-56A138744554}">
      <dsp:nvSpPr>
        <dsp:cNvPr id="0" name=""/>
        <dsp:cNvSpPr/>
      </dsp:nvSpPr>
      <dsp:spPr>
        <a:xfrm>
          <a:off x="0" y="1805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8DBAAC-A598-4541-8726-297ED1E9D9E0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65AB0E-C70E-49FE-9E69-EB79FBE4150C}">
      <dsp:nvSpPr>
        <dsp:cNvPr id="0" name=""/>
        <dsp:cNvSpPr/>
      </dsp:nvSpPr>
      <dsp:spPr>
        <a:xfrm>
          <a:off x="1057183" y="1805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General RDM queries to </a:t>
          </a:r>
          <a:r>
            <a:rPr lang="en-GB" sz="1500" kern="1200" dirty="0">
              <a:hlinkClick xmlns:r="http://schemas.openxmlformats.org/officeDocument/2006/relationships" r:id="rId3"/>
            </a:rPr>
            <a:t>data-support@ed.ac.uk</a:t>
          </a:r>
          <a:r>
            <a:rPr lang="en-GB" sz="1500" kern="1200" dirty="0"/>
            <a:t> </a:t>
          </a:r>
          <a:endParaRPr lang="en-US" sz="1500" kern="1200" dirty="0"/>
        </a:p>
      </dsp:txBody>
      <dsp:txXfrm>
        <a:off x="1057183" y="1805"/>
        <a:ext cx="9458416" cy="915310"/>
      </dsp:txXfrm>
    </dsp:sp>
    <dsp:sp modelId="{24BF7E6F-1139-482C-8706-9DE781253666}">
      <dsp:nvSpPr>
        <dsp:cNvPr id="0" name=""/>
        <dsp:cNvSpPr/>
      </dsp:nvSpPr>
      <dsp:spPr>
        <a:xfrm>
          <a:off x="0" y="1145944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C637F5-41D0-4FC2-AEA3-9CE9D9CBB8D6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>
          <a:blip xmlns:r="http://schemas.openxmlformats.org/officeDocument/2006/relationships"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EB81B4-52FF-47A8-A756-B8EC89434E8C}">
      <dsp:nvSpPr>
        <dsp:cNvPr id="0" name=""/>
        <dsp:cNvSpPr/>
      </dsp:nvSpPr>
      <dsp:spPr>
        <a:xfrm>
          <a:off x="1057183" y="1145944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Research Data Service website: </a:t>
          </a:r>
          <a:r>
            <a:rPr lang="en-GB" sz="1500" kern="1200" dirty="0">
              <a:hlinkClick xmlns:r="http://schemas.openxmlformats.org/officeDocument/2006/relationships" r:id="rId6"/>
            </a:rPr>
            <a:t>http://www.ed.ac.uk/is/research-data-service</a:t>
          </a:r>
          <a:r>
            <a:rPr lang="en-GB" sz="1500" kern="1200" dirty="0"/>
            <a:t>   </a:t>
          </a:r>
          <a:endParaRPr lang="en-US" sz="1500" kern="1200" dirty="0"/>
        </a:p>
      </dsp:txBody>
      <dsp:txXfrm>
        <a:off x="1057183" y="1145944"/>
        <a:ext cx="9458416" cy="915310"/>
      </dsp:txXfrm>
    </dsp:sp>
    <dsp:sp modelId="{8A102A99-4B8C-4B39-918D-2FB250F1999C}">
      <dsp:nvSpPr>
        <dsp:cNvPr id="0" name=""/>
        <dsp:cNvSpPr/>
      </dsp:nvSpPr>
      <dsp:spPr>
        <a:xfrm>
          <a:off x="0" y="2290082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B5A47D-BC8A-4D8C-A2B9-DB7E5AF2AE7B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9DC8F2-4D9D-4EA5-A54C-D8C63E6797FA}">
      <dsp:nvSpPr>
        <dsp:cNvPr id="0" name=""/>
        <dsp:cNvSpPr/>
      </dsp:nvSpPr>
      <dsp:spPr>
        <a:xfrm>
          <a:off x="1057183" y="2290082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Training courses: </a:t>
          </a:r>
          <a:r>
            <a:rPr lang="en-GB" sz="1500" kern="1200" dirty="0">
              <a:hlinkClick xmlns:r="http://schemas.openxmlformats.org/officeDocument/2006/relationships" r:id="rId9"/>
            </a:rPr>
            <a:t>www.ed.ac.uk/is/data-training</a:t>
          </a:r>
          <a:endParaRPr lang="en-GB" sz="1500" kern="1200" dirty="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Guidance documents:  </a:t>
          </a:r>
          <a:r>
            <a:rPr lang="en-US" sz="1500" kern="1200" dirty="0">
              <a:hlinkClick xmlns:r="http://schemas.openxmlformats.org/officeDocument/2006/relationships" r:id="rId10"/>
            </a:rPr>
            <a:t>https://www.ed.ac.uk/information-services/research-support/research-data-service/guidance</a:t>
          </a:r>
          <a:r>
            <a:rPr lang="en-US" sz="1500" kern="1200" dirty="0"/>
            <a:t> </a:t>
          </a:r>
        </a:p>
      </dsp:txBody>
      <dsp:txXfrm>
        <a:off x="1057183" y="2290082"/>
        <a:ext cx="9458416" cy="915310"/>
      </dsp:txXfrm>
    </dsp:sp>
    <dsp:sp modelId="{7C17A1DC-CF9B-4E5B-90EF-946E84011132}">
      <dsp:nvSpPr>
        <dsp:cNvPr id="0" name=""/>
        <dsp:cNvSpPr/>
      </dsp:nvSpPr>
      <dsp:spPr>
        <a:xfrm>
          <a:off x="0" y="3434221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4150FB-8DA8-4CE9-88B2-228206247156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>
          <a:blip xmlns:r="http://schemas.openxmlformats.org/officeDocument/2006/relationships"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E43539-AC23-43B2-AED0-2DEB266A2E13}">
      <dsp:nvSpPr>
        <dsp:cNvPr id="0" name=""/>
        <dsp:cNvSpPr/>
      </dsp:nvSpPr>
      <dsp:spPr>
        <a:xfrm>
          <a:off x="1057183" y="3434221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RDS blog: </a:t>
          </a:r>
          <a:r>
            <a:rPr lang="en-GB" sz="1500" kern="1200" dirty="0">
              <a:hlinkClick xmlns:r="http://schemas.openxmlformats.org/officeDocument/2006/relationships" r:id="rId13"/>
            </a:rPr>
            <a:t>http://datablog.is.ed.ac.uk</a:t>
          </a:r>
          <a:endParaRPr lang="en-GB" sz="1500" kern="1200" dirty="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/>
            <a:t>Twitter feed: </a:t>
          </a:r>
          <a:r>
            <a:rPr lang="en-US" sz="1500" kern="1200" dirty="0">
              <a:hlinkClick xmlns:r="http://schemas.openxmlformats.org/officeDocument/2006/relationships" r:id="rId14"/>
            </a:rPr>
            <a:t>https://twitter.com/ResearchDataUoE</a:t>
          </a:r>
          <a:r>
            <a:rPr lang="en-US" sz="1500" kern="1200" dirty="0"/>
            <a:t> </a:t>
          </a:r>
        </a:p>
      </dsp:txBody>
      <dsp:txXfrm>
        <a:off x="1057183" y="3434221"/>
        <a:ext cx="9458416" cy="915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DB91-3A13-476E-8487-BFC4BFEEBEFA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A287-5576-434F-AE6E-828388F4B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516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DB91-3A13-476E-8487-BFC4BFEEBEFA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A287-5576-434F-AE6E-828388F4B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372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DB91-3A13-476E-8487-BFC4BFEEBEFA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A287-5576-434F-AE6E-828388F4B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06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DB91-3A13-476E-8487-BFC4BFEEBEFA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A287-5576-434F-AE6E-828388F4B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3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DB91-3A13-476E-8487-BFC4BFEEBEFA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A287-5576-434F-AE6E-828388F4B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331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DB91-3A13-476E-8487-BFC4BFEEBEFA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A287-5576-434F-AE6E-828388F4B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665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DB91-3A13-476E-8487-BFC4BFEEBEFA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A287-5576-434F-AE6E-828388F4B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398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DB91-3A13-476E-8487-BFC4BFEEBEFA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A287-5576-434F-AE6E-828388F4B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184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DB91-3A13-476E-8487-BFC4BFEEBEFA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A287-5576-434F-AE6E-828388F4B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61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DB91-3A13-476E-8487-BFC4BFEEBEFA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A287-5576-434F-AE6E-828388F4B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644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CDB91-3A13-476E-8487-BFC4BFEEBEFA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A287-5576-434F-AE6E-828388F4B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220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CDB91-3A13-476E-8487-BFC4BFEEBEFA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AA287-5576-434F-AE6E-828388F4B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803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63446" cy="1325563"/>
          </a:xfrm>
        </p:spPr>
        <p:txBody>
          <a:bodyPr>
            <a:normAutofit/>
          </a:bodyPr>
          <a:lstStyle/>
          <a:p>
            <a:r>
              <a:rPr lang="en-GB" sz="4000" dirty="0"/>
              <a:t>Research Data Service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GB" sz="2000" dirty="0">
                <a:solidFill>
                  <a:prstClr val="black"/>
                </a:solidFill>
              </a:rPr>
              <a:t>DataVault (Pauline Ward)</a:t>
            </a:r>
          </a:p>
          <a:p>
            <a:pPr lvl="0">
              <a:lnSpc>
                <a:spcPct val="160000"/>
              </a:lnSpc>
              <a:spcBef>
                <a:spcPts val="0"/>
              </a:spcBef>
            </a:pPr>
            <a:r>
              <a:rPr lang="en-GB" sz="2000" dirty="0">
                <a:solidFill>
                  <a:prstClr val="black"/>
                </a:solidFill>
              </a:rPr>
              <a:t>Data Safe Haven (Robin Rice)</a:t>
            </a:r>
          </a:p>
          <a:p>
            <a:pPr lvl="0">
              <a:lnSpc>
                <a:spcPct val="160000"/>
              </a:lnSpc>
              <a:spcBef>
                <a:spcPts val="0"/>
              </a:spcBef>
            </a:pPr>
            <a:r>
              <a:rPr lang="en-GB" sz="2000" dirty="0">
                <a:solidFill>
                  <a:prstClr val="black"/>
                </a:solidFill>
              </a:rPr>
              <a:t>Training (Kerry Miller)</a:t>
            </a:r>
          </a:p>
          <a:p>
            <a:pPr lvl="0">
              <a:lnSpc>
                <a:spcPct val="160000"/>
              </a:lnSpc>
              <a:spcBef>
                <a:spcPts val="0"/>
              </a:spcBef>
            </a:pPr>
            <a:r>
              <a:rPr lang="en-GB" sz="2000" dirty="0">
                <a:solidFill>
                  <a:prstClr val="black"/>
                </a:solidFill>
              </a:rPr>
              <a:t>Guidance and getting help (Martin Donnelly)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265" y="0"/>
            <a:ext cx="2572735" cy="114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781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11194" cy="1325563"/>
          </a:xfrm>
        </p:spPr>
        <p:txBody>
          <a:bodyPr>
            <a:normAutofit/>
          </a:bodyPr>
          <a:lstStyle/>
          <a:p>
            <a:r>
              <a:rPr lang="en-GB" sz="4000" dirty="0"/>
              <a:t>Cost recovery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Safe Haven operates on a cost recovery basis; this was a condition of University investment in the facility. 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Costs should be passed on to the funder in the grant application; data management planning can help to ensure requirements of costs are identified in advance. 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is an annual charge for building and maintaining a DSH environment for each project, set out according to UKRI small research facility funding guidelines. (£7,000 per annum is for a typical project, depending on requirements it may be more, or less.)</a:t>
            </a:r>
          </a:p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Costing is based on bespoke project requirements; Please speak with the DSH team as early as possible in your project planning, even if a funding source cannot be identified.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265" y="0"/>
            <a:ext cx="2572735" cy="114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795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E510F-B368-9A42-ADC1-C3CF0BE4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(KM)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34F40-A191-BE4D-BCDD-5EC0EF1BC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en-GB" dirty="0"/>
              <a:t>Core courses &amp; bespoke training are now being delivered online</a:t>
            </a:r>
          </a:p>
          <a:p>
            <a:pPr lvl="1">
              <a:lnSpc>
                <a:spcPct val="120000"/>
              </a:lnSpc>
            </a:pPr>
            <a:r>
              <a:rPr lang="en-GB" dirty="0"/>
              <a:t>Additional, more skills-based courses will be rolled out in Semester 2 if possible</a:t>
            </a:r>
          </a:p>
          <a:p>
            <a:pPr>
              <a:lnSpc>
                <a:spcPct val="120000"/>
              </a:lnSpc>
            </a:pPr>
            <a:r>
              <a:rPr lang="en-GB" dirty="0"/>
              <a:t>23 workshops or presentations are scheduled for Semester 1</a:t>
            </a:r>
          </a:p>
          <a:p>
            <a:pPr lvl="1">
              <a:lnSpc>
                <a:spcPct val="120000"/>
              </a:lnSpc>
            </a:pPr>
            <a:r>
              <a:rPr lang="en-GB" dirty="0"/>
              <a:t>7 have already been held (since early September)</a:t>
            </a:r>
          </a:p>
          <a:p>
            <a:pPr>
              <a:lnSpc>
                <a:spcPct val="120000"/>
              </a:lnSpc>
            </a:pPr>
            <a:r>
              <a:rPr lang="en-GB" dirty="0"/>
              <a:t>292 people have attended a course, with attendance running at 75% of those registered (which is better than usual!)</a:t>
            </a:r>
          </a:p>
          <a:p>
            <a:pPr>
              <a:lnSpc>
                <a:spcPct val="120000"/>
              </a:lnSpc>
            </a:pPr>
            <a:r>
              <a:rPr lang="en-GB" dirty="0"/>
              <a:t>The popularity of courses has also led to additional sessions being scheduled to meet demand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095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E510F-B368-9A42-ADC1-C3CF0BE44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Guidance and getting help (MD)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34F40-A191-BE4D-BCDD-5EC0EF1BC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906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89131-4DF6-8E44-8F6C-D8095CF20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Guidance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F025FEC-BAE6-4742-A06A-62AE60DC19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58876"/>
            <a:ext cx="10353702" cy="5298184"/>
          </a:xfrm>
        </p:spPr>
      </p:pic>
    </p:spTree>
    <p:extLst>
      <p:ext uri="{BB962C8B-B14F-4D97-AF65-F5344CB8AC3E}">
        <p14:creationId xmlns:p14="http://schemas.microsoft.com/office/powerpoint/2010/main" val="257957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F00EE7E-8F2D-1348-A960-CB087B0F0B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6" t="19205" r="1536"/>
          <a:stretch/>
        </p:blipFill>
        <p:spPr>
          <a:xfrm>
            <a:off x="71250" y="678307"/>
            <a:ext cx="12010496" cy="5651242"/>
          </a:xfrm>
        </p:spPr>
      </p:pic>
    </p:spTree>
    <p:extLst>
      <p:ext uri="{BB962C8B-B14F-4D97-AF65-F5344CB8AC3E}">
        <p14:creationId xmlns:p14="http://schemas.microsoft.com/office/powerpoint/2010/main" val="462757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508C8-901F-1B4F-88AC-91450584D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help and staying informed</a:t>
            </a:r>
          </a:p>
        </p:txBody>
      </p:sp>
      <p:graphicFrame>
        <p:nvGraphicFramePr>
          <p:cNvPr id="4" name="Content Placeholder 1">
            <a:extLst>
              <a:ext uri="{FF2B5EF4-FFF2-40B4-BE49-F238E27FC236}">
                <a16:creationId xmlns:a16="http://schemas.microsoft.com/office/drawing/2014/main" id="{0C32A15D-0E5F-674F-81A3-B4A9272B76D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602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F098F-590D-6E46-AA7C-7F63DA9E0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DataVault: new and improved features (PW)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C37AFAA-B56B-2B4B-B490-F0751D1C7682}"/>
              </a:ext>
            </a:extLst>
          </p:cNvPr>
          <p:cNvSpPr txBox="1">
            <a:spLocks/>
          </p:cNvSpPr>
          <p:nvPr/>
        </p:nvSpPr>
        <p:spPr>
          <a:xfrm>
            <a:off x="838200" y="190690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Increased maximum deposit size</a:t>
            </a:r>
          </a:p>
          <a:p>
            <a:r>
              <a:rPr lang="en-GB" dirty="0"/>
              <a:t>Review process</a:t>
            </a:r>
          </a:p>
          <a:p>
            <a:r>
              <a:rPr lang="en-GB" dirty="0"/>
              <a:t>User roles</a:t>
            </a:r>
          </a:p>
        </p:txBody>
      </p:sp>
    </p:spTree>
    <p:extLst>
      <p:ext uri="{BB962C8B-B14F-4D97-AF65-F5344CB8AC3E}">
        <p14:creationId xmlns:p14="http://schemas.microsoft.com/office/powerpoint/2010/main" val="1699540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Maximum deposit size 10TB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Previously two terabytes</a:t>
            </a:r>
          </a:p>
          <a:p>
            <a:r>
              <a:rPr lang="en-GB"/>
              <a:t>Now ten terabytes</a:t>
            </a:r>
          </a:p>
          <a:p>
            <a:r>
              <a:rPr lang="en-GB"/>
              <a:t>Users still have the ability to add multiple deposits to a vault</a:t>
            </a:r>
          </a:p>
          <a:p>
            <a:r>
              <a:rPr lang="en-GB"/>
              <a:t>Not just a configuration change – we improved the performance too</a:t>
            </a:r>
          </a:p>
        </p:txBody>
      </p:sp>
    </p:spTree>
    <p:extLst>
      <p:ext uri="{BB962C8B-B14F-4D97-AF65-F5344CB8AC3E}">
        <p14:creationId xmlns:p14="http://schemas.microsoft.com/office/powerpoint/2010/main" val="2998252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10 TB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~ a selfie from every person in Scotland </a:t>
            </a:r>
            <a:br>
              <a:rPr lang="en-GB"/>
            </a:br>
            <a:r>
              <a:rPr lang="en-GB"/>
              <a:t>in a single deposit</a:t>
            </a:r>
          </a:p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473" y="365125"/>
            <a:ext cx="5067584" cy="59618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4913194"/>
            <a:ext cx="44980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Image: Pinhole selfie headdress; Emma Tracey; GSA; non-commercial use only. </a:t>
            </a:r>
          </a:p>
        </p:txBody>
      </p:sp>
    </p:spTree>
    <p:extLst>
      <p:ext uri="{BB962C8B-B14F-4D97-AF65-F5344CB8AC3E}">
        <p14:creationId xmlns:p14="http://schemas.microsoft.com/office/powerpoint/2010/main" val="1387523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Review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Email notifies the PI and the DataVault curators (Research Data Support team) when the review date is approaching (6 months away); </a:t>
            </a:r>
          </a:p>
          <a:p>
            <a:r>
              <a:rPr lang="en-GB" dirty="0"/>
              <a:t>A decision is needed as to whether to enable scheduled deletion of the data, or extend the retention period for some or all the deposits in a vault. </a:t>
            </a:r>
          </a:p>
          <a:p>
            <a:r>
              <a:rPr lang="en-GB" dirty="0"/>
              <a:t>RDS team consult the PI / School / other stakeholders and then implement the agreed decision. </a:t>
            </a:r>
          </a:p>
          <a:p>
            <a:r>
              <a:rPr lang="en-GB" dirty="0"/>
              <a:t>If some deposits are kept, a new review date is set, and the process will start over again when that date is 6 months away. </a:t>
            </a:r>
          </a:p>
        </p:txBody>
      </p:sp>
    </p:spTree>
    <p:extLst>
      <p:ext uri="{BB962C8B-B14F-4D97-AF65-F5344CB8AC3E}">
        <p14:creationId xmlns:p14="http://schemas.microsoft.com/office/powerpoint/2010/main" val="1377398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DataVault now has five user 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Individual roles (applicable to one vault)</a:t>
            </a:r>
          </a:p>
          <a:p>
            <a:pPr lvl="1"/>
            <a:r>
              <a:rPr lang="en-GB" dirty="0"/>
              <a:t>Owner</a:t>
            </a:r>
          </a:p>
          <a:p>
            <a:pPr lvl="1"/>
            <a:r>
              <a:rPr lang="en-GB" dirty="0"/>
              <a:t>Nominated Data Manager</a:t>
            </a:r>
          </a:p>
          <a:p>
            <a:pPr lvl="1"/>
            <a:r>
              <a:rPr lang="en-GB" dirty="0"/>
              <a:t>Depositor</a:t>
            </a:r>
          </a:p>
          <a:p>
            <a:endParaRPr lang="en-GB" dirty="0"/>
          </a:p>
          <a:p>
            <a:r>
              <a:rPr lang="en-GB" dirty="0"/>
              <a:t>School roles</a:t>
            </a:r>
          </a:p>
          <a:p>
            <a:pPr lvl="1"/>
            <a:r>
              <a:rPr lang="en-GB" dirty="0"/>
              <a:t>School Support Officer (may access metadata on School's vaults)</a:t>
            </a:r>
          </a:p>
          <a:p>
            <a:pPr lvl="1"/>
            <a:r>
              <a:rPr lang="en-GB" dirty="0"/>
              <a:t>School Data Manager (may assign roles to other users on School's vaults)</a:t>
            </a:r>
            <a:br>
              <a:rPr lang="en-GB" dirty="0"/>
            </a:br>
            <a:endParaRPr lang="en-GB" dirty="0"/>
          </a:p>
          <a:p>
            <a:pPr marL="457200" lvl="1" indent="0">
              <a:buNone/>
            </a:pPr>
            <a:r>
              <a:rPr lang="en-GB" sz="3200" b="1" dirty="0"/>
              <a:t>Training on School roles will take place on: Mon 26 Oct; Friday 30 October; Monday 9 Nov. </a:t>
            </a:r>
          </a:p>
          <a:p>
            <a:pPr marL="457200" lvl="1" indent="0">
              <a:buNone/>
            </a:pPr>
            <a:endParaRPr lang="en-GB" sz="3200" b="1" dirty="0"/>
          </a:p>
          <a:p>
            <a:pPr marL="457200" lvl="1" indent="0">
              <a:buNone/>
            </a:pPr>
            <a:r>
              <a:rPr lang="en-GB" sz="3200" b="1" dirty="0"/>
              <a:t>			Book now via </a:t>
            </a:r>
            <a:r>
              <a:rPr lang="en-GB" sz="3200" b="1" dirty="0" err="1"/>
              <a:t>MyEd</a:t>
            </a:r>
            <a:endParaRPr lang="en-GB" sz="3200" b="1" dirty="0"/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76152238-F177-A74E-AD57-D32A978B2037}"/>
              </a:ext>
            </a:extLst>
          </p:cNvPr>
          <p:cNvSpPr/>
          <p:nvPr/>
        </p:nvSpPr>
        <p:spPr>
          <a:xfrm rot="10800000">
            <a:off x="6690360" y="5435600"/>
            <a:ext cx="711200" cy="386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7E0C88DB-B270-E140-8BB5-7FABF4726721}"/>
              </a:ext>
            </a:extLst>
          </p:cNvPr>
          <p:cNvSpPr/>
          <p:nvPr/>
        </p:nvSpPr>
        <p:spPr>
          <a:xfrm>
            <a:off x="2778760" y="5435600"/>
            <a:ext cx="711200" cy="386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89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97398-1ACE-0349-9E4D-AEE7486D8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Safe Haven (RR)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A052E-5744-4D4F-96AD-8E7278D52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200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63446" cy="1325563"/>
          </a:xfrm>
        </p:spPr>
        <p:txBody>
          <a:bodyPr>
            <a:normAutofit/>
          </a:bodyPr>
          <a:lstStyle/>
          <a:p>
            <a:r>
              <a:rPr lang="en-GB" sz="4000" dirty="0"/>
              <a:t>What is the UoE Data Safe Haven (DSH)?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60000"/>
              </a:lnSpc>
              <a:spcBef>
                <a:spcPts val="0"/>
              </a:spcBef>
            </a:pPr>
            <a:r>
              <a:rPr lang="en-GB" sz="2000" dirty="0">
                <a:solidFill>
                  <a:prstClr val="black"/>
                </a:solidFill>
              </a:rPr>
              <a:t>UoE DSH is a flexible, trusted research environment.</a:t>
            </a:r>
          </a:p>
          <a:p>
            <a:pPr lvl="0">
              <a:lnSpc>
                <a:spcPct val="160000"/>
              </a:lnSpc>
              <a:spcBef>
                <a:spcPts val="0"/>
              </a:spcBef>
            </a:pPr>
            <a:r>
              <a:rPr lang="en-GB" sz="2000" dirty="0">
                <a:solidFill>
                  <a:prstClr val="black"/>
                </a:solidFill>
              </a:rPr>
              <a:t>For projects requiring advanced security, the DSH provides a controlled and secured service environment for undertaking research with sensitive data.</a:t>
            </a:r>
          </a:p>
          <a:p>
            <a:pPr lvl="0">
              <a:lnSpc>
                <a:spcPct val="160000"/>
              </a:lnSpc>
              <a:spcBef>
                <a:spcPts val="0"/>
              </a:spcBef>
            </a:pPr>
            <a:r>
              <a:rPr lang="en-GB" sz="2000" dirty="0">
                <a:solidFill>
                  <a:prstClr val="black"/>
                </a:solidFill>
              </a:rPr>
              <a:t>The service provides robust controls and safeguards to enable the secure transfer of sensitive data into a highly secure environment where it can be stored, manipulated and analysed by approved members of a research team.</a:t>
            </a:r>
          </a:p>
          <a:p>
            <a:pPr lvl="0">
              <a:lnSpc>
                <a:spcPct val="160000"/>
              </a:lnSpc>
              <a:spcBef>
                <a:spcPts val="0"/>
              </a:spcBef>
            </a:pPr>
            <a:r>
              <a:rPr lang="en-GB" sz="2000" dirty="0">
                <a:solidFill>
                  <a:prstClr val="black"/>
                </a:solidFill>
              </a:rPr>
              <a:t>Any project using legally defined special categories data, or data requiring extra safeguards in processing, for example as mandated by a data controller, should consider using a data safe haven.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265" y="0"/>
            <a:ext cx="2572735" cy="114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873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63446" cy="1325563"/>
          </a:xfrm>
        </p:spPr>
        <p:txBody>
          <a:bodyPr>
            <a:normAutofit/>
          </a:bodyPr>
          <a:lstStyle/>
          <a:p>
            <a:r>
              <a:rPr lang="en-GB" sz="4000" dirty="0"/>
              <a:t>ISO 27001 accredited flexible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UoE DSH has ISO 27001 accredited infrastructure and operational procedures to safeguard the security of highly sensitive data.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environment builds are very flexible.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can provide a research project with a standard build, or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customised to the project’s needs.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addition to the specifications of the standard build, additional users, software, processing capacity, and additional storage can be allocated by agreement.</a:t>
            </a:r>
          </a:p>
          <a:p>
            <a:pPr marL="0" lvl="0" indent="0">
              <a:buNone/>
            </a:pPr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265" y="0"/>
            <a:ext cx="2572735" cy="114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310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799</Words>
  <Application>Microsoft Macintosh PowerPoint</Application>
  <PresentationFormat>Widescreen</PresentationFormat>
  <Paragraphs>67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Research Data Service update</vt:lpstr>
      <vt:lpstr>DataVault: new and improved features (PW)</vt:lpstr>
      <vt:lpstr>Maximum deposit size 10TB</vt:lpstr>
      <vt:lpstr>10 TB </vt:lpstr>
      <vt:lpstr>Review process</vt:lpstr>
      <vt:lpstr>DataVault now has five user roles</vt:lpstr>
      <vt:lpstr>Data Safe Haven (RR)</vt:lpstr>
      <vt:lpstr>What is the UoE Data Safe Haven (DSH)?</vt:lpstr>
      <vt:lpstr>ISO 27001 accredited flexible environment</vt:lpstr>
      <vt:lpstr>Cost recovery</vt:lpstr>
      <vt:lpstr>Training (KM)</vt:lpstr>
      <vt:lpstr>Guidance and getting help (MD)</vt:lpstr>
      <vt:lpstr>Guidance</vt:lpstr>
      <vt:lpstr>PowerPoint Presentation</vt:lpstr>
      <vt:lpstr>Getting help and staying informed</vt:lpstr>
    </vt:vector>
  </TitlesOfParts>
  <Company>University of Edinburgh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RICE Robin</dc:creator>
  <cp:lastModifiedBy>Microsoft Office User</cp:lastModifiedBy>
  <cp:revision>7</cp:revision>
  <dcterms:created xsi:type="dcterms:W3CDTF">2020-10-14T16:39:31Z</dcterms:created>
  <dcterms:modified xsi:type="dcterms:W3CDTF">2020-10-15T10:39:19Z</dcterms:modified>
</cp:coreProperties>
</file>